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3399FF"/>
    <a:srgbClr val="3333CC"/>
    <a:srgbClr val="66FF33"/>
    <a:srgbClr val="0000FF"/>
    <a:srgbClr val="30C800"/>
    <a:srgbClr val="CCFF99"/>
    <a:srgbClr val="90FF6D"/>
    <a:srgbClr val="FF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6" d="100"/>
          <a:sy n="106" d="100"/>
        </p:scale>
        <p:origin x="1062" y="-16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2AD0E-EA33-4AFF-8630-A4F2A73FD4E9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FF-6182-47FC-B4A1-24FF17922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92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2AD0E-EA33-4AFF-8630-A4F2A73FD4E9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FF-6182-47FC-B4A1-24FF17922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61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2AD0E-EA33-4AFF-8630-A4F2A73FD4E9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FF-6182-47FC-B4A1-24FF17922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37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2AD0E-EA33-4AFF-8630-A4F2A73FD4E9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FF-6182-47FC-B4A1-24FF17922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17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2AD0E-EA33-4AFF-8630-A4F2A73FD4E9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FF-6182-47FC-B4A1-24FF17922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71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2AD0E-EA33-4AFF-8630-A4F2A73FD4E9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FF-6182-47FC-B4A1-24FF17922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43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2AD0E-EA33-4AFF-8630-A4F2A73FD4E9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FF-6182-47FC-B4A1-24FF17922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00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2AD0E-EA33-4AFF-8630-A4F2A73FD4E9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FF-6182-47FC-B4A1-24FF17922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1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2AD0E-EA33-4AFF-8630-A4F2A73FD4E9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FF-6182-47FC-B4A1-24FF17922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324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2AD0E-EA33-4AFF-8630-A4F2A73FD4E9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FF-6182-47FC-B4A1-24FF17922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49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2AD0E-EA33-4AFF-8630-A4F2A73FD4E9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79FF-6182-47FC-B4A1-24FF17922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32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2AD0E-EA33-4AFF-8630-A4F2A73FD4E9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C79FF-6182-47FC-B4A1-24FF17922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45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fn.org.br/wp-content/uploads/2016/05/Revista-CFN-48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781" y="-3720"/>
            <a:ext cx="6857999" cy="553998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r>
              <a:rPr lang="pt-BR" sz="3000" dirty="0" smtClean="0">
                <a:solidFill>
                  <a:schemeClr val="accent6">
                    <a:lumMod val="75000"/>
                  </a:schemeClr>
                </a:solidFill>
              </a:rPr>
              <a:t>               </a:t>
            </a:r>
            <a:r>
              <a:rPr lang="pt-BR" sz="3000" dirty="0" smtClean="0">
                <a:solidFill>
                  <a:srgbClr val="66FFFF"/>
                </a:solidFill>
                <a:latin typeface="Comic Sans MS" panose="030F0702030302020204" pitchFamily="66" charset="0"/>
              </a:rPr>
              <a:t>INFORMATIVO</a:t>
            </a:r>
            <a:endParaRPr lang="pt-BR" sz="3000" dirty="0">
              <a:solidFill>
                <a:srgbClr val="66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-28489" y="827989"/>
            <a:ext cx="232089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900" b="1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pt-BR" dirty="0"/>
              <a:t>Reconhecendo a importância da alimentação para a saúde, o Guia alimentar para a população brasileira considera saudável a refeição preparada com alimentos variados, com tipos e quantidades adequadas. Sugere pelo menos três refeições por dia - café da manhã, almoço e jantar, intercaladas por pequenos lanches.</a:t>
            </a:r>
          </a:p>
          <a:p>
            <a:r>
              <a:rPr lang="pt-BR" dirty="0"/>
              <a:t>O café da manhã é uma das três principais refeições do dia, definida como a primeira refeição consumida pela manhã. Um sinônimo para a expressão “café da manhã” é a palavra desjejum, que vem do latim e significa o rompimento do jejum involuntário mantido durante o sono. Desta definição do café da manhã, ressalta-se quatro aspectos: a percepção que o indivíduo tem dessa refeição, o tipo de alimento frequentemente consumido, a realização da refeição em uma hora específica do dia (por exemplo, às 7h da manhã), e o fato de ser a primeira refeição consumida após o acordar.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239" y="8937710"/>
            <a:ext cx="6858000" cy="78377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406463" y="9644220"/>
            <a:ext cx="2315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papinhas@papinhas.com.br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509139" y="9654606"/>
            <a:ext cx="2996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/</a:t>
            </a:r>
            <a:r>
              <a:rPr lang="pt-BR" sz="1000" dirty="0" err="1"/>
              <a:t>alimentacaoinfantilpapinhas</a:t>
            </a:r>
            <a:endParaRPr lang="pt-BR" sz="10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051814" y="9593076"/>
            <a:ext cx="201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3726-1219 / 3726-8014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3542" y="9012284"/>
            <a:ext cx="6814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 smtClean="0"/>
              <a:t>BIBLIOGRAFIA</a:t>
            </a:r>
            <a:r>
              <a:rPr lang="pt-BR" sz="800" dirty="0" smtClean="0"/>
              <a:t>:</a:t>
            </a:r>
          </a:p>
          <a:p>
            <a:r>
              <a:rPr lang="pt-BR" sz="800" dirty="0"/>
              <a:t>Ministério da Saúde. </a:t>
            </a:r>
            <a:r>
              <a:rPr lang="pt-BR" sz="800" b="1" dirty="0"/>
              <a:t>Guia Alimentar </a:t>
            </a:r>
            <a:r>
              <a:rPr lang="pt-BR" sz="800" b="1" dirty="0" smtClean="0"/>
              <a:t>para a </a:t>
            </a:r>
            <a:r>
              <a:rPr lang="pt-BR" sz="800" b="1" dirty="0"/>
              <a:t>População Brasileira</a:t>
            </a:r>
            <a:r>
              <a:rPr lang="pt-BR" sz="800" b="1" dirty="0" smtClean="0"/>
              <a:t>:</a:t>
            </a:r>
            <a:r>
              <a:rPr lang="pt-BR" sz="800" dirty="0" smtClean="0"/>
              <a:t> 2ª </a:t>
            </a:r>
            <a:r>
              <a:rPr lang="pt-BR" sz="800" dirty="0"/>
              <a:t>Edição. </a:t>
            </a:r>
            <a:r>
              <a:rPr lang="pt-BR" sz="800" dirty="0" smtClean="0"/>
              <a:t>2014. </a:t>
            </a:r>
            <a:r>
              <a:rPr lang="pt-BR" sz="800" dirty="0"/>
              <a:t>Brasília - DF. Disponível [online]. URL:&lt; http://bvsms.saude.gov.br/bvs/publicacoes/guia_alimentar_populacao_brasileira_2ed.pdf&gt; </a:t>
            </a:r>
            <a:r>
              <a:rPr lang="pt-BR" sz="800" dirty="0" smtClean="0"/>
              <a:t>[18 Abril </a:t>
            </a:r>
            <a:r>
              <a:rPr lang="pt-BR" sz="800" dirty="0"/>
              <a:t>2017]</a:t>
            </a:r>
          </a:p>
          <a:p>
            <a:r>
              <a:rPr lang="it-IT" sz="800" dirty="0"/>
              <a:t>CAVALLI SB, </a:t>
            </a:r>
            <a:r>
              <a:rPr lang="it-IT" sz="800" dirty="0" smtClean="0"/>
              <a:t>TRANCOSO SC, PROENÇA RPC.</a:t>
            </a:r>
            <a:r>
              <a:rPr lang="pt-BR" sz="800" dirty="0" smtClean="0"/>
              <a:t> </a:t>
            </a:r>
            <a:r>
              <a:rPr lang="pt-BR" sz="800" b="1" dirty="0"/>
              <a:t>Café da manhã: caracterização, consumo e importância para a saúde</a:t>
            </a:r>
            <a:r>
              <a:rPr lang="pt-BR" sz="800" dirty="0" smtClean="0"/>
              <a:t>. </a:t>
            </a:r>
            <a:r>
              <a:rPr lang="en-US" sz="800" dirty="0" err="1" smtClean="0"/>
              <a:t>Revista</a:t>
            </a:r>
            <a:r>
              <a:rPr lang="en-US" sz="800" dirty="0" smtClean="0"/>
              <a:t> de </a:t>
            </a:r>
            <a:r>
              <a:rPr lang="en-US" sz="800" dirty="0" err="1" smtClean="0"/>
              <a:t>Nutrição</a:t>
            </a:r>
            <a:r>
              <a:rPr lang="en-US" sz="800" dirty="0" smtClean="0"/>
              <a:t>. </a:t>
            </a:r>
            <a:r>
              <a:rPr lang="en-US" sz="800" dirty="0"/>
              <a:t>Campinas, 23(5):859-869, set./out., </a:t>
            </a:r>
            <a:r>
              <a:rPr lang="en-US" sz="800" dirty="0" smtClean="0"/>
              <a:t>2010.</a:t>
            </a:r>
            <a:r>
              <a:rPr lang="pt-BR" sz="800" dirty="0" smtClean="0"/>
              <a:t> </a:t>
            </a:r>
            <a:r>
              <a:rPr lang="pt-BR" sz="800" dirty="0"/>
              <a:t>Disponível [online]. URL:&lt;http://www.scielo.br/pdf/rn/v23n5/a16v23n5.pdf</a:t>
            </a:r>
            <a:r>
              <a:rPr lang="pt-BR" sz="800" u="sng" dirty="0" smtClean="0">
                <a:hlinkClick r:id="rId2"/>
              </a:rPr>
              <a:t>f</a:t>
            </a:r>
            <a:r>
              <a:rPr lang="pt-BR" sz="800" dirty="0"/>
              <a:t>&gt; </a:t>
            </a:r>
            <a:r>
              <a:rPr lang="pt-BR" sz="800" dirty="0" smtClean="0"/>
              <a:t>[18 Abril </a:t>
            </a:r>
            <a:r>
              <a:rPr lang="pt-BR" sz="800" dirty="0"/>
              <a:t>2017]</a:t>
            </a:r>
          </a:p>
        </p:txBody>
      </p:sp>
      <p:sp>
        <p:nvSpPr>
          <p:cNvPr id="6" name="AutoShape 6" descr="Resultado de imagem para gmail icon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" name="AutoShape 10" descr="Resultado de imagem para gmail icon png"/>
          <p:cNvSpPr>
            <a:spLocks noChangeAspect="1" noChangeArrowheads="1"/>
          </p:cNvSpPr>
          <p:nvPr/>
        </p:nvSpPr>
        <p:spPr bwMode="auto">
          <a:xfrm>
            <a:off x="679044" y="2463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40" name="Picture 16" descr="Resultado de imagem para email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3986" y="9611093"/>
            <a:ext cx="312477" cy="312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sultado de imagem para facebook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843" y="9646054"/>
            <a:ext cx="216296" cy="21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sultado de imagem para telefone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607" y="9654606"/>
            <a:ext cx="144857" cy="14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aixaDeTexto 24"/>
          <p:cNvSpPr txBox="1"/>
          <p:nvPr/>
        </p:nvSpPr>
        <p:spPr>
          <a:xfrm>
            <a:off x="4667700" y="47112"/>
            <a:ext cx="21766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PAPINHAS </a:t>
            </a:r>
            <a:r>
              <a:rPr lang="pt-BR" sz="9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ALIMENTAÇÃO INFANTIL </a:t>
            </a:r>
            <a:r>
              <a:rPr lang="pt-BR" sz="900" b="1" dirty="0" smtClean="0">
                <a:latin typeface="Comic Sans MS" panose="030F0702030302020204" pitchFamily="66" charset="0"/>
              </a:rPr>
              <a:t>                                         </a:t>
            </a:r>
            <a:r>
              <a:rPr lang="pt-BR" sz="700" b="1" dirty="0" smtClean="0">
                <a:latin typeface="Comic Sans MS" panose="030F0702030302020204" pitchFamily="66" charset="0"/>
              </a:rPr>
              <a:t>MAIO, 2017 - VOLUME </a:t>
            </a:r>
            <a:r>
              <a:rPr lang="pt-BR" sz="700" b="1" dirty="0">
                <a:latin typeface="Comic Sans MS" panose="030F0702030302020204" pitchFamily="66" charset="0"/>
              </a:rPr>
              <a:t>3, NÚMERO 4</a:t>
            </a:r>
            <a:endParaRPr lang="pt-BR" sz="7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Kids Eat Breakfast Good Morning Breakfast 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843" y="542796"/>
            <a:ext cx="4558613" cy="211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aixaDeTexto 25"/>
          <p:cNvSpPr txBox="1"/>
          <p:nvPr/>
        </p:nvSpPr>
        <p:spPr>
          <a:xfrm>
            <a:off x="-24334" y="566023"/>
            <a:ext cx="2453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solidFill>
                  <a:srgbClr val="3399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 </a:t>
            </a:r>
            <a:r>
              <a:rPr lang="pt-BR" sz="1000" b="1" dirty="0">
                <a:solidFill>
                  <a:srgbClr val="3399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IMPORTÂNCIA</a:t>
            </a:r>
            <a:r>
              <a:rPr lang="pt-BR" sz="900" b="1" dirty="0" smtClean="0">
                <a:solidFill>
                  <a:srgbClr val="3399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DO CAFÉ DA MANHÃ</a:t>
            </a:r>
            <a:endParaRPr lang="pt-BR" sz="900" b="1" dirty="0">
              <a:solidFill>
                <a:srgbClr val="3399F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0" y="4385376"/>
            <a:ext cx="22928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900" b="1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pt-BR" sz="1000" dirty="0" smtClean="0">
                <a:solidFill>
                  <a:srgbClr val="3399FF"/>
                </a:solidFill>
              </a:rPr>
              <a:t>INCIDÊNCIA</a:t>
            </a:r>
          </a:p>
          <a:p>
            <a:endParaRPr lang="pt-BR" dirty="0"/>
          </a:p>
          <a:p>
            <a:r>
              <a:rPr lang="pt-BR" dirty="0"/>
              <a:t>Autores mencionam que o declínio no consumo de café da manhã está normalmente relacionado com mudanças no estilo de vida contemporâneo da população, tais como: aumento do número de indivíduos que moram sozinhos, falta de tempo para realizar as refeições e particularidades no consumo de pratos diferentes pelos membros da família.</a:t>
            </a:r>
          </a:p>
          <a:p>
            <a:r>
              <a:rPr lang="pt-BR" dirty="0"/>
              <a:t>Uma relação importante entre o consumo de café da manhã e a idade é também é evidenciada em pesquisas. O consumo dessa refeição parece aumentar com a idade quando se trata de adultos, entre 18 e 60 anos, e diminuir quando se estuda o consumo dessa refeição em crianças e adolescentes, entre 4 e 18 anos. Entre as crianças, as razões normalmente citadas para a não realização do café da manhã são: falta de tempo, falta de fome nesse momento do dia ou desejo de fazer dieta para perder peso. Acredita-se que a falta de incentivo para a criação de um hábito alimentar que inclua o consumo de café da manhã também influencia a omissão dessa refeição pelas crianças.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2263912" y="2778702"/>
            <a:ext cx="2292844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b="1" dirty="0">
                <a:solidFill>
                  <a:srgbClr val="3399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BENEFÍCIOS DO CAFÉ DA </a:t>
            </a:r>
            <a:r>
              <a:rPr lang="pt-BR" sz="1000" b="1" dirty="0" smtClean="0">
                <a:solidFill>
                  <a:srgbClr val="3399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MANHÃ</a:t>
            </a:r>
          </a:p>
          <a:p>
            <a:pPr algn="just"/>
            <a:endParaRPr lang="pt-BR" sz="9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just"/>
            <a:r>
              <a:rPr lang="pt-BR" sz="9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Evidências científicas relacionam o consumo frequente de café da manhã com baixo risco de sobrepeso e </a:t>
            </a:r>
            <a:r>
              <a:rPr lang="pt-BR" sz="9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obesidade, isto devido ao mesmo </a:t>
            </a:r>
            <a:r>
              <a:rPr lang="pt-BR" sz="9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melhorar o poder de saciedade do comensal e, assim, reduzir a quantidade calórica total ingerida durante o dia; em especial, pode limitar o consumo de lanches calóricos por crianças e adolescentes ao longo do </a:t>
            </a:r>
            <a:r>
              <a:rPr lang="pt-BR" sz="9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dia. A </a:t>
            </a:r>
            <a:r>
              <a:rPr lang="pt-BR" sz="9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substituição do café da manhã por lanches durante o dia, no entanto, não é vista como uma prática </a:t>
            </a:r>
            <a:r>
              <a:rPr lang="pt-BR" sz="9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saudável, isto porque a maioria dos lanches tem por base um valor energético alto e predomínio de carboidratos, açúcares e gordura. </a:t>
            </a:r>
          </a:p>
          <a:p>
            <a:pPr algn="just"/>
            <a:r>
              <a:rPr lang="pt-BR" sz="9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Comparada </a:t>
            </a:r>
            <a:r>
              <a:rPr lang="pt-BR" sz="9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aos lanches, a refeição matinal proporciona uma maior ingestão de vitaminas e minerais e menor ingestão de gorduras e colesterol. A ausência dessa refeição pode, por sua vez, inviabiliza a elevação da glicemia, necessária às atividades matinais e favorece uma possível deficiência de cálcio, uma vez que nessa refeição geralmente se concentra o maior consumo diário de leites e derivados, que são fontes desse mineral</a:t>
            </a:r>
            <a:r>
              <a:rPr lang="pt-BR" sz="9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.</a:t>
            </a:r>
          </a:p>
          <a:p>
            <a:pPr algn="just"/>
            <a:r>
              <a:rPr lang="pt-BR" sz="9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Outra relação importante pode ser feita entre o consumo de café da manhã e a melhoria no rendimento escolar de estudantes. Estudos apontaram efeitos positivos no desempenho cognitivo acadêmico, na atenção e na memória para atividades escolares, e na frequência escolar de crianças e adolescentes</a:t>
            </a:r>
            <a:r>
              <a:rPr lang="pt-BR" sz="9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.</a:t>
            </a:r>
            <a:endParaRPr lang="pt-BR" sz="9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4527824" y="2770911"/>
            <a:ext cx="2292844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900" b="1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pt-BR" sz="1000" dirty="0">
                <a:solidFill>
                  <a:srgbClr val="3399FF"/>
                </a:solidFill>
              </a:rPr>
              <a:t>CALORIAS DO CAFÉ DA </a:t>
            </a:r>
            <a:r>
              <a:rPr lang="pt-BR" sz="1000" dirty="0" smtClean="0">
                <a:solidFill>
                  <a:srgbClr val="3399FF"/>
                </a:solidFill>
              </a:rPr>
              <a:t>MANHÃ</a:t>
            </a:r>
          </a:p>
          <a:p>
            <a:endParaRPr lang="pt-BR" dirty="0"/>
          </a:p>
          <a:p>
            <a:r>
              <a:rPr lang="pt-BR" dirty="0"/>
              <a:t>No que se refere à quantidade calórica, o Guia Alimentar para a População Brasileira sugere um consumo médio diário de 2 mil kcal totais. </a:t>
            </a:r>
            <a:r>
              <a:rPr lang="pt-BR" dirty="0" err="1"/>
              <a:t>Philippi</a:t>
            </a:r>
            <a:r>
              <a:rPr lang="pt-BR" dirty="0"/>
              <a:t> recomenda dividir esse Valor Energético Total (VET) diário em seis refeições, cabendo ao café da manhã um consumo de 25% do VET, ou seja, um consumo médio de 500kcal.</a:t>
            </a:r>
          </a:p>
          <a:p>
            <a:r>
              <a:rPr lang="pt-BR" dirty="0"/>
              <a:t>No Brasil, a composição dessa refeição pode ser simplificada pelo consumo de café com leite e pão com manteiga ou margarina; ou, no caso de uma composição mais completa: leite, café, pães, frios, biscoitos, frutas e sucos de frutas, manteiga/margarina.</a:t>
            </a:r>
          </a:p>
          <a:p>
            <a:r>
              <a:rPr lang="pt-BR" dirty="0"/>
              <a:t>Estudos sugerem uma lista de recomendações sobre o consumo de café da manhã para crianças e adolescentes, destacando-se a necessidade de consumir diariamente um café da manhã saudável com variedade entre os grupos alimentares (por exemplo, grãos integrais, frutas e produtos lácteos), priorizando o consumo de alimentos nutritivos, ricos em fibras, pobres em açúcar e alimentos reguladores.</a:t>
            </a:r>
          </a:p>
          <a:p>
            <a:r>
              <a:rPr lang="pt-BR" dirty="0"/>
              <a:t>Por esses motivos é importante incentivamos diariamente as crianças a realizarem o café da manhã, que além dos benefícios citados acima, fortalecem os laços familiares uma vez que une a família em um momento agradável, podendo ser repetido no jantar e sempre que possível. É neste momento também que os pais/responsáveis exercem maior influencia sobre os hábitos alimentares de seus filhos, sendo o exemplo e a referência alimentar para os pequenos.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199450" y="2470920"/>
            <a:ext cx="13457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 smtClean="0"/>
              <a:t>Fonte: Google imagens</a:t>
            </a:r>
            <a:endParaRPr lang="pt-BR" sz="900" dirty="0"/>
          </a:p>
        </p:txBody>
      </p:sp>
      <p:sp>
        <p:nvSpPr>
          <p:cNvPr id="13" name="Retângulo 12"/>
          <p:cNvSpPr/>
          <p:nvPr/>
        </p:nvSpPr>
        <p:spPr>
          <a:xfrm>
            <a:off x="-7140" y="8747305"/>
            <a:ext cx="6851456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Nutricionista Cristiane Y.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Ino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Suaide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- CRN3-22113 – Formada em Nutrição pela Faculdade de Saúde Pública da Universidade de São Paulo - USP</a:t>
            </a:r>
            <a:endParaRPr lang="pt-BR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3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1617</TotalTime>
  <Words>989</Words>
  <Application>Microsoft Office PowerPoint</Application>
  <PresentationFormat>Papel 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Segoe UI Semibold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PAPINHAS</dc:creator>
  <cp:lastModifiedBy>PAPINHAS</cp:lastModifiedBy>
  <cp:revision>34</cp:revision>
  <dcterms:created xsi:type="dcterms:W3CDTF">2017-02-15T17:59:26Z</dcterms:created>
  <dcterms:modified xsi:type="dcterms:W3CDTF">2017-04-25T18:41:11Z</dcterms:modified>
</cp:coreProperties>
</file>